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7" r:id="rId2"/>
    <p:sldId id="556" r:id="rId3"/>
    <p:sldId id="610" r:id="rId4"/>
    <p:sldId id="329" r:id="rId5"/>
    <p:sldId id="653" r:id="rId6"/>
    <p:sldId id="258" r:id="rId7"/>
    <p:sldId id="260" r:id="rId8"/>
    <p:sldId id="650" r:id="rId9"/>
    <p:sldId id="265" r:id="rId10"/>
    <p:sldId id="293" r:id="rId11"/>
    <p:sldId id="632" r:id="rId12"/>
    <p:sldId id="654" r:id="rId13"/>
    <p:sldId id="631" r:id="rId14"/>
    <p:sldId id="325" r:id="rId15"/>
    <p:sldId id="633" r:id="rId16"/>
    <p:sldId id="277" r:id="rId17"/>
    <p:sldId id="269" r:id="rId18"/>
    <p:sldId id="634" r:id="rId19"/>
    <p:sldId id="272" r:id="rId20"/>
    <p:sldId id="635" r:id="rId21"/>
    <p:sldId id="324" r:id="rId22"/>
    <p:sldId id="637" r:id="rId23"/>
    <p:sldId id="636" r:id="rId24"/>
    <p:sldId id="326" r:id="rId25"/>
    <p:sldId id="655" r:id="rId26"/>
    <p:sldId id="327" r:id="rId27"/>
    <p:sldId id="628" r:id="rId28"/>
    <p:sldId id="645" r:id="rId29"/>
    <p:sldId id="271" r:id="rId30"/>
    <p:sldId id="638" r:id="rId31"/>
    <p:sldId id="656" r:id="rId32"/>
    <p:sldId id="273" r:id="rId33"/>
    <p:sldId id="639" r:id="rId34"/>
    <p:sldId id="657" r:id="rId35"/>
    <p:sldId id="267" r:id="rId36"/>
    <p:sldId id="627" r:id="rId37"/>
    <p:sldId id="651" r:id="rId38"/>
    <p:sldId id="629" r:id="rId39"/>
    <p:sldId id="613" r:id="rId40"/>
    <p:sldId id="630" r:id="rId41"/>
    <p:sldId id="328" r:id="rId42"/>
    <p:sldId id="646" r:id="rId43"/>
    <p:sldId id="658" r:id="rId44"/>
    <p:sldId id="640" r:id="rId45"/>
    <p:sldId id="642" r:id="rId46"/>
    <p:sldId id="643" r:id="rId47"/>
    <p:sldId id="661" r:id="rId48"/>
    <p:sldId id="641" r:id="rId49"/>
    <p:sldId id="652" r:id="rId50"/>
    <p:sldId id="659" r:id="rId51"/>
    <p:sldId id="649" r:id="rId52"/>
    <p:sldId id="660" r:id="rId53"/>
    <p:sldId id="648" r:id="rId54"/>
    <p:sldId id="647" r:id="rId55"/>
    <p:sldId id="29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Taylor" initials="CT" lastIdx="3" clrIdx="0">
    <p:extLst>
      <p:ext uri="{19B8F6BF-5375-455C-9EA6-DF929625EA0E}">
        <p15:presenceInfo xmlns:p15="http://schemas.microsoft.com/office/powerpoint/2012/main" userId="S-1-5-21-1543345391-1704441673-4010456194-216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4" autoAdjust="0"/>
    <p:restoredTop sz="85733" autoAdjust="0"/>
  </p:normalViewPr>
  <p:slideViewPr>
    <p:cSldViewPr snapToGrid="0" snapToObjects="1">
      <p:cViewPr varScale="1">
        <p:scale>
          <a:sx n="59" d="100"/>
          <a:sy n="59" d="100"/>
        </p:scale>
        <p:origin x="8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2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C9BA9-5B32-DB44-A212-BD07310487F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3DF0-E548-1748-A829-A9E6D7C6B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4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825B-4941-9F40-B436-C93D1FEB2B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4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source = </a:t>
            </a:r>
            <a:r>
              <a:rPr lang="en-US" dirty="0" smtClean="0"/>
              <a:t>year 6 annual RAG data column</a:t>
            </a:r>
            <a:r>
              <a:rPr lang="en-US" baseline="0" dirty="0" smtClean="0"/>
              <a:t> AF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35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34% of patients experience delay if a decision is made for immediate surgery in the morning 0800–1200 compared to only 19.3% between midnight–0800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02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source </a:t>
            </a:r>
            <a:r>
              <a:rPr lang="en-US" dirty="0" smtClean="0"/>
              <a:t>= year 6 annual RAG data column AK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0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source = </a:t>
            </a:r>
            <a:r>
              <a:rPr lang="en-US" dirty="0" smtClean="0"/>
              <a:t>year 6 annual RAG data column</a:t>
            </a:r>
            <a:r>
              <a:rPr lang="en-US" baseline="0" dirty="0" smtClean="0"/>
              <a:t> AP, AU, AZ, 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73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96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your own data on the webtool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Majority operations are for obstruction or abdominal </a:t>
            </a:r>
            <a:r>
              <a:rPr lang="en-US" dirty="0" smtClean="0"/>
              <a:t>infection.</a:t>
            </a:r>
            <a:endParaRPr lang="en-US" dirty="0"/>
          </a:p>
          <a:p>
            <a:r>
              <a:rPr lang="en-US" dirty="0"/>
              <a:t>Highest mortality is for </a:t>
            </a:r>
            <a:r>
              <a:rPr lang="en-US" dirty="0" err="1"/>
              <a:t>ischaemia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bleeding – and </a:t>
            </a:r>
            <a:r>
              <a:rPr lang="en-US" dirty="0" smtClean="0"/>
              <a:t>they're </a:t>
            </a:r>
            <a:r>
              <a:rPr lang="en-US" dirty="0"/>
              <a:t>most likely to have consultant presence. These patients are also the most likely to get to theatre in </a:t>
            </a:r>
            <a:r>
              <a:rPr lang="en-US" dirty="0" smtClean="0"/>
              <a:t>appropriate </a:t>
            </a:r>
            <a:r>
              <a:rPr lang="en-US" dirty="0"/>
              <a:t>time frame (</a:t>
            </a:r>
            <a:r>
              <a:rPr lang="en-US" dirty="0" smtClean="0"/>
              <a:t>87.2% </a:t>
            </a:r>
            <a:r>
              <a:rPr lang="en-US" dirty="0"/>
              <a:t>bleeding, </a:t>
            </a:r>
            <a:r>
              <a:rPr lang="en-US" dirty="0" smtClean="0"/>
              <a:t>87.6% </a:t>
            </a:r>
            <a:r>
              <a:rPr lang="en-US" dirty="0" err="1"/>
              <a:t>ischaemia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0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source = </a:t>
            </a:r>
            <a:r>
              <a:rPr lang="en-US" dirty="0" smtClean="0"/>
              <a:t>year 6 annual RAG data column</a:t>
            </a:r>
            <a:r>
              <a:rPr lang="en-US" baseline="0" dirty="0" smtClean="0"/>
              <a:t> BO, BT, BY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26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source = </a:t>
            </a:r>
            <a:r>
              <a:rPr lang="en-US" dirty="0" smtClean="0"/>
              <a:t>year 6 annual RAG data column</a:t>
            </a:r>
            <a:r>
              <a:rPr lang="en-US" baseline="0" dirty="0" smtClean="0"/>
              <a:t> 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8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A826E6CF-42D0-9C42-B89F-2F51DF0B2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21B08B64-E028-8549-830C-CA02FE4ED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/>
              <a:t>Instruction slide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B304DFF9-19E5-8147-B183-F6E14BADC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F5D7EF-D903-5648-A9D0-D5F91C0D9472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96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Trend has fallen over the </a:t>
            </a:r>
            <a:r>
              <a:rPr lang="en-US" dirty="0" smtClean="0"/>
              <a:t>5 </a:t>
            </a:r>
            <a:r>
              <a:rPr lang="en-US" dirty="0"/>
              <a:t>years of reporting from 11.8% in year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67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Local data = year 6 annual RAG data column</a:t>
            </a:r>
            <a:r>
              <a:rPr lang="en-US" baseline="0" dirty="0" smtClean="0"/>
              <a:t> H</a:t>
            </a:r>
          </a:p>
          <a:p>
            <a:endParaRPr lang="en-US" dirty="0"/>
          </a:p>
          <a:p>
            <a:r>
              <a:rPr lang="en-US" dirty="0"/>
              <a:t>Trend has fallen over the </a:t>
            </a:r>
            <a:r>
              <a:rPr lang="en-US" dirty="0" smtClean="0"/>
              <a:t>5 </a:t>
            </a:r>
            <a:r>
              <a:rPr lang="en-US" dirty="0"/>
              <a:t>years of reporting from 11.8% in year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00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 =  year </a:t>
            </a:r>
            <a:r>
              <a:rPr lang="en-US" dirty="0" smtClean="0"/>
              <a:t>6 annual RAG data column</a:t>
            </a:r>
            <a:r>
              <a:rPr lang="en-US" baseline="0" dirty="0" smtClean="0"/>
              <a:t> DJ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68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LoS</a:t>
            </a:r>
            <a:r>
              <a:rPr lang="en-US" dirty="0" smtClean="0"/>
              <a:t> data </a:t>
            </a:r>
            <a:r>
              <a:rPr lang="en-US" dirty="0"/>
              <a:t>source =  </a:t>
            </a:r>
            <a:r>
              <a:rPr lang="en-US" dirty="0" smtClean="0"/>
              <a:t>year 6 annual RAG data column</a:t>
            </a:r>
            <a:r>
              <a:rPr lang="en-US" baseline="0" dirty="0" smtClean="0"/>
              <a:t> DJ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87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Local data = year 6 annual RAG data column</a:t>
            </a:r>
            <a:r>
              <a:rPr lang="en-US" baseline="0" dirty="0" smtClean="0"/>
              <a:t> CV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72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Local data = year 6 annual RAG data column DA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10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Local data = </a:t>
            </a:r>
            <a:r>
              <a:rPr lang="en-US" dirty="0" smtClean="0"/>
              <a:t>year 6 annual RAG data column CR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0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Local data = year 6 annual RAG data column CR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Local assessment of frailty for those aged over 65: this information must be pulled from your</a:t>
            </a:r>
            <a:r>
              <a:rPr lang="en-GB" baseline="0" dirty="0" smtClean="0"/>
              <a:t> hospital’s data in the NELA </a:t>
            </a:r>
            <a:r>
              <a:rPr lang="en-GB" baseline="0" dirty="0" err="1" smtClean="0"/>
              <a:t>webtool</a:t>
            </a:r>
            <a:r>
              <a:rPr lang="en-GB" baseline="0" dirty="0" smtClean="0"/>
              <a:t>. Please filter the data to match that in this report (1 Dec 2018 – 30 Nov 2019), then filter for those aged 65+, and then filter on frailty score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02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D8A45F3F-2B44-FB49-B3E6-E9CD908A3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CFC02181-DBE5-F243-89A9-5ABE91AAA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Instruction slide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C3570D2F-D8DC-3E45-816A-6D217A73C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CE0763-22EC-5A49-B29E-A0679AFFEAC3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6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dataset about emergency laparotomy patients in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6F438-47C1-2C42-B230-97F9BB0C43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4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Achievements across all areas reviewed, although many improvements still required</a:t>
            </a:r>
          </a:p>
          <a:p>
            <a:r>
              <a:rPr lang="en-US" dirty="0"/>
              <a:t>Mortality has plateaued, changes maybe slowing down.</a:t>
            </a:r>
          </a:p>
          <a:p>
            <a:r>
              <a:rPr lang="en-US" dirty="0"/>
              <a:t>Trouble areas – frailty, sepsis, critical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standards are grouped into</a:t>
            </a:r>
          </a:p>
          <a:p>
            <a:r>
              <a:rPr lang="en-US" dirty="0"/>
              <a:t>Preoperative assessment – including consultant review of patients and preoperative CT scanning and risk assessment before surgery</a:t>
            </a:r>
          </a:p>
          <a:p>
            <a:r>
              <a:rPr lang="en-US" dirty="0"/>
              <a:t>Timely access to theatres</a:t>
            </a:r>
          </a:p>
          <a:p>
            <a:r>
              <a:rPr lang="en-US" dirty="0"/>
              <a:t>Consultant presence in theatres</a:t>
            </a:r>
          </a:p>
          <a:p>
            <a:r>
              <a:rPr lang="en-US" dirty="0"/>
              <a:t>Admission to critical care </a:t>
            </a:r>
          </a:p>
          <a:p>
            <a:r>
              <a:rPr lang="en-US" dirty="0"/>
              <a:t>Geriatric </a:t>
            </a:r>
            <a:r>
              <a:rPr lang="en-US" dirty="0" smtClean="0"/>
              <a:t>perioperative </a:t>
            </a:r>
            <a:r>
              <a:rPr lang="en-US" dirty="0"/>
              <a:t>involvement</a:t>
            </a:r>
          </a:p>
          <a:p>
            <a:endParaRPr lang="en-US" dirty="0"/>
          </a:p>
          <a:p>
            <a:r>
              <a:rPr lang="en-US" dirty="0"/>
              <a:t>This radar plot graphically shows the proportions of ALL patients in year </a:t>
            </a:r>
            <a:r>
              <a:rPr lang="en-US" dirty="0" smtClean="0"/>
              <a:t>6 </a:t>
            </a:r>
            <a:r>
              <a:rPr lang="en-US" dirty="0"/>
              <a:t>who met each of the standards &amp; clearly shows which areas (geriatrics) requires more work nationally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84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 = </a:t>
            </a:r>
            <a:r>
              <a:rPr lang="en-US" dirty="0" smtClean="0"/>
              <a:t>year 6 annual RAG data column</a:t>
            </a:r>
            <a:r>
              <a:rPr lang="en-US" baseline="0" dirty="0" smtClean="0"/>
              <a:t> S</a:t>
            </a:r>
          </a:p>
          <a:p>
            <a:endParaRPr lang="en-US" dirty="0"/>
          </a:p>
          <a:p>
            <a:r>
              <a:rPr lang="en-US" dirty="0"/>
              <a:t>It may be useful to </a:t>
            </a:r>
            <a:r>
              <a:rPr lang="en-US" dirty="0" err="1"/>
              <a:t>colour</a:t>
            </a:r>
            <a:r>
              <a:rPr lang="en-US" dirty="0"/>
              <a:t> the  text boxes according to RAG rating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7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national results in amber, reflect the national mean reported number of scans for all CT scans performed</a:t>
            </a:r>
          </a:p>
          <a:p>
            <a:r>
              <a:rPr lang="en-US" dirty="0" smtClean="0"/>
              <a:t>90.5% </a:t>
            </a:r>
            <a:r>
              <a:rPr lang="en-US" dirty="0"/>
              <a:t>patients have a CT scan before surgery compared with 80% in year 1. </a:t>
            </a:r>
            <a:endParaRPr lang="en-US" dirty="0" smtClean="0"/>
          </a:p>
          <a:p>
            <a:r>
              <a:rPr lang="en-US" dirty="0" smtClean="0"/>
              <a:t>62%</a:t>
            </a:r>
            <a:r>
              <a:rPr lang="en-US" baseline="0" dirty="0" smtClean="0"/>
              <a:t> of patients </a:t>
            </a:r>
            <a:r>
              <a:rPr lang="en-GB" dirty="0" smtClean="0"/>
              <a:t>had a CT scan which was reported by an in-house consultant radiologist before surgery</a:t>
            </a:r>
          </a:p>
          <a:p>
            <a:r>
              <a:rPr lang="en-GB" dirty="0" smtClean="0"/>
              <a:t>45.2%</a:t>
            </a:r>
            <a:r>
              <a:rPr lang="en-GB" baseline="0" dirty="0" smtClean="0"/>
              <a:t> of patients had a </a:t>
            </a:r>
            <a:r>
              <a:rPr lang="en-GB" dirty="0" smtClean="0"/>
              <a:t>CT scan performed and had discussion between radiologist and the requesting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6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Local data = year 6 annual RAG data column V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1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21A4-9C3D-1942-A573-8BF94FB04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D32FC-AEC4-5540-8ECA-DF5C3BFD8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37C50-03A7-BC42-9C0B-AB44D23C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8FC28-B94B-1545-AC97-4CD91276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A1311-1F74-394B-806A-E18EF929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B1E5-A2AD-A04D-AE8F-8536569D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AE10C-5E1F-BD46-86FE-A46AFBBDB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1746-FD34-BC43-8212-D64B07CC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9A705-0A50-1545-8E35-3872F6D3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54EEC-759C-BD40-889C-0B2DB050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2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9C80D3-53B2-F543-ACAD-2647A0034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E831C-6213-CA48-B7C6-7CEF460FB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7AAF3-1538-B643-B455-75792397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10083-7FD6-E041-A96F-80A7A97A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9AA5-9B87-B846-9B9E-7E024167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2FCE-E0F0-ED46-9828-1E3F2FA9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35402-AEFA-0D4C-9F8B-E0ED50F9E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58D7-19E1-5345-AD29-50D94AE3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6683C-A783-364A-BE44-158AC77B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AC9CB-796A-4E4D-8566-0E57DBA9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0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0200-B97F-9445-A8A1-3279F032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D1786-13F8-204D-AB66-07FC12E41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8C444-CE6B-0A4C-96DB-F36D4008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0D627-0779-CD49-8524-913493CD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F833F-A912-114F-987E-E8FF99F1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0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7A1E-6919-9F40-9B80-67913D49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2F09-3192-7247-B432-BB78972D0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24016-E297-874C-87BB-B61224742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57B10-1C05-754F-B05E-E7D1B0DD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362E2-CEDA-C045-A4A3-DFAA7154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8302F-4D92-A346-B7D2-E56974EB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9950-AAF0-3A46-AE2B-63AEC319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F2373-961D-DE43-9FF0-ADF82F26E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248BC-34CD-DB4C-A95E-5A1637E9B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1A03B-49E4-1F44-B954-4EA162A3D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5AF11-0ABC-694C-A83C-81887779A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8B7B98-E099-D447-89DF-C3C5BCEB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414E0-3E9C-A348-A6C6-AEB01134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68D1D3-23FF-7042-9A92-D7810A44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3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1090-C260-0345-B3CA-6774FC1E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40564-F35E-304C-9DCB-0CA79ABA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3D314-4D6D-604C-92AA-74EF6835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FF64A-4D18-5646-8CAD-92253B53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1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2B1A89-D93F-5C4E-82C0-8F26DEBE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13A3A0-A774-BA44-9BD6-A2DE6855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9606F-A4FA-E74A-A3A2-6DF35839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0D04-AEBF-624D-A572-EEA72EDC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CD949-F4A1-A148-8928-2A3D3E08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0E34A-5CF2-5E49-A95C-1D2CE7955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7751C-C42E-EF47-A4AE-55B24899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F6C62-A7DA-1046-BD9B-B88E22DF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4218-724B-B445-B86B-6C5556D2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1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F492E-8E7B-184B-8D0F-2C5E1F1D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1E400-D15E-E645-BF36-578ED1546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E2DBB-0323-974F-B15C-0054FC08C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DE94-D770-2640-B48D-B2625F7D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594C5-70F9-F446-9180-25D3680C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7A96D-9D5D-FE47-ABF5-39596368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2507C-D876-7544-B9B1-BDF0D6982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2C6F3-B847-DE46-82AB-4617FA123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3E9A-0A33-4F47-B048-0749F5CAD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2507C-4324-654C-9274-E59445DC876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E8D5-05DD-7246-9044-CF741B881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9EC9B-DA93-B04E-8E62-A35C5F509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8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la.org.uk/Sixth-Patient-Report#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tif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3BE1-9A87-044D-A943-9BB8F35B2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43" y="1305244"/>
            <a:ext cx="10828713" cy="2387600"/>
          </a:xfrm>
        </p:spPr>
        <p:txBody>
          <a:bodyPr>
            <a:normAutofit/>
          </a:bodyPr>
          <a:lstStyle/>
          <a:p>
            <a:r>
              <a:rPr lang="en-US" sz="5400" dirty="0"/>
              <a:t>National Emergency Laparotomy Audit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6B85A-A9E4-7D4A-AE17-C805781E3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2081"/>
            <a:ext cx="9144000" cy="1846117"/>
          </a:xfrm>
        </p:spPr>
        <p:txBody>
          <a:bodyPr>
            <a:normAutofit/>
          </a:bodyPr>
          <a:lstStyle/>
          <a:p>
            <a:r>
              <a:rPr lang="en-US" sz="1600" dirty="0"/>
              <a:t>The </a:t>
            </a:r>
            <a:r>
              <a:rPr lang="en-US" sz="1600" dirty="0" smtClean="0"/>
              <a:t>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report</a:t>
            </a:r>
          </a:p>
          <a:p>
            <a:endParaRPr lang="en-US" sz="1600" dirty="0"/>
          </a:p>
          <a:p>
            <a:r>
              <a:rPr lang="en-US" sz="1600" dirty="0"/>
              <a:t>Please edit/delete slides for your own local use as required; these slides aim to support local teams in presenting their own data to multidisciplinary teams</a:t>
            </a:r>
          </a:p>
          <a:p>
            <a:endParaRPr lang="en-US" sz="1600" dirty="0"/>
          </a:p>
        </p:txBody>
      </p:sp>
      <p:pic>
        <p:nvPicPr>
          <p:cNvPr id="4" name="Picture 3" descr="Screen Shot 2016-11-02 at 14.33.58.png">
            <a:extLst>
              <a:ext uri="{FF2B5EF4-FFF2-40B4-BE49-F238E27FC236}">
                <a16:creationId xmlns:a16="http://schemas.microsoft.com/office/drawing/2014/main" id="{A5FB063D-8E17-4042-BDDD-E2E8C1D5D4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760" y="455652"/>
            <a:ext cx="7806477" cy="21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1DC5-124A-9A47-B57D-2674E78F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/>
              <a:t>Ascertainment: National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6D684-933A-AF40-9CA4-F6F07CFFC6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38" y="227807"/>
            <a:ext cx="2298700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2D323-D679-8949-9C65-8918405395FC}"/>
              </a:ext>
            </a:extLst>
          </p:cNvPr>
          <p:cNvSpPr txBox="1"/>
          <p:nvPr/>
        </p:nvSpPr>
        <p:spPr>
          <a:xfrm>
            <a:off x="2529840" y="4221480"/>
            <a:ext cx="71323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National case ascertainment – </a:t>
            </a:r>
            <a:r>
              <a:rPr lang="en-US" sz="3600" dirty="0" smtClean="0"/>
              <a:t>84.5%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5CB0F-3BA1-5449-88C2-A02E6516DC8A}"/>
              </a:ext>
            </a:extLst>
          </p:cNvPr>
          <p:cNvSpPr txBox="1"/>
          <p:nvPr/>
        </p:nvSpPr>
        <p:spPr>
          <a:xfrm>
            <a:off x="1360716" y="2547256"/>
            <a:ext cx="9645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179 </a:t>
            </a:r>
            <a:r>
              <a:rPr lang="en-US" sz="2800" dirty="0"/>
              <a:t>hospitals were included in this metric. Overall case ascertainment was </a:t>
            </a:r>
            <a:r>
              <a:rPr lang="en-US" sz="2800" dirty="0" smtClean="0"/>
              <a:t>84.5% </a:t>
            </a:r>
            <a:r>
              <a:rPr lang="en-US" sz="2800" dirty="0"/>
              <a:t>(increased from year </a:t>
            </a:r>
            <a:r>
              <a:rPr lang="en-US" sz="2800" dirty="0" smtClean="0"/>
              <a:t>5, 84.0%). </a:t>
            </a:r>
            <a:r>
              <a:rPr lang="en-US" sz="2800" dirty="0"/>
              <a:t>Overall </a:t>
            </a:r>
            <a:r>
              <a:rPr lang="en-US" sz="2800" b="1" dirty="0" smtClean="0">
                <a:solidFill>
                  <a:srgbClr val="00B050"/>
                </a:solidFill>
              </a:rPr>
              <a:t>121</a:t>
            </a:r>
            <a:r>
              <a:rPr lang="en-US" sz="2800" dirty="0" smtClean="0"/>
              <a:t> </a:t>
            </a:r>
            <a:r>
              <a:rPr lang="en-US" sz="2800" dirty="0"/>
              <a:t>hospitals were rated green and </a:t>
            </a:r>
            <a:r>
              <a:rPr lang="en-US" sz="2800" b="1" dirty="0" smtClean="0">
                <a:solidFill>
                  <a:srgbClr val="FF0000"/>
                </a:solidFill>
              </a:rPr>
              <a:t>20</a:t>
            </a:r>
            <a:r>
              <a:rPr lang="en-US" sz="2800" dirty="0" smtClean="0"/>
              <a:t> </a:t>
            </a:r>
            <a:r>
              <a:rPr lang="en-US" sz="2800" dirty="0"/>
              <a:t>were </a:t>
            </a:r>
            <a:r>
              <a:rPr lang="en-US" sz="2800" dirty="0" smtClean="0"/>
              <a:t>red.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26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1DC5-124A-9A47-B57D-2674E78F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/>
              <a:t>Ascertainment: Local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6D684-933A-AF40-9CA4-F6F07CFFC6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38" y="227807"/>
            <a:ext cx="2298700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2D323-D679-8949-9C65-8918405395FC}"/>
              </a:ext>
            </a:extLst>
          </p:cNvPr>
          <p:cNvSpPr txBox="1"/>
          <p:nvPr/>
        </p:nvSpPr>
        <p:spPr>
          <a:xfrm>
            <a:off x="2529840" y="4221480"/>
            <a:ext cx="71323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National case ascertainment – </a:t>
            </a:r>
            <a:r>
              <a:rPr lang="en-US" sz="3600" dirty="0" smtClean="0"/>
              <a:t>84.5%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70AD5-76EA-034A-B888-F00EA3063426}"/>
              </a:ext>
            </a:extLst>
          </p:cNvPr>
          <p:cNvSpPr txBox="1"/>
          <p:nvPr/>
        </p:nvSpPr>
        <p:spPr>
          <a:xfrm>
            <a:off x="3039810" y="5310929"/>
            <a:ext cx="6112379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Local case ascertainment – XX%</a:t>
            </a:r>
          </a:p>
          <a:p>
            <a:r>
              <a:rPr lang="en-US" sz="3200" dirty="0" smtClean="0"/>
              <a:t>Regional </a:t>
            </a:r>
            <a:r>
              <a:rPr lang="en-US" sz="3200" dirty="0"/>
              <a:t>case ascertainment = YY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5CB0F-3BA1-5449-88C2-A02E6516DC8A}"/>
              </a:ext>
            </a:extLst>
          </p:cNvPr>
          <p:cNvSpPr txBox="1"/>
          <p:nvPr/>
        </p:nvSpPr>
        <p:spPr>
          <a:xfrm>
            <a:off x="1513116" y="2632918"/>
            <a:ext cx="9645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179 </a:t>
            </a:r>
            <a:r>
              <a:rPr lang="en-US" sz="2800" dirty="0"/>
              <a:t>hospitals were included in this metric. Overall case ascertainment was </a:t>
            </a:r>
            <a:r>
              <a:rPr lang="en-US" sz="2800" dirty="0" smtClean="0"/>
              <a:t>84.5% </a:t>
            </a:r>
            <a:r>
              <a:rPr lang="en-US" sz="2800" dirty="0"/>
              <a:t>(increased from year </a:t>
            </a:r>
            <a:r>
              <a:rPr lang="en-US" sz="2800" dirty="0" smtClean="0"/>
              <a:t>5, 84.0%). </a:t>
            </a:r>
            <a:r>
              <a:rPr lang="en-US" sz="2800" dirty="0"/>
              <a:t>Overall </a:t>
            </a:r>
            <a:r>
              <a:rPr lang="en-US" sz="2800" b="1" dirty="0" smtClean="0">
                <a:solidFill>
                  <a:srgbClr val="00B050"/>
                </a:solidFill>
              </a:rPr>
              <a:t>121</a:t>
            </a:r>
            <a:r>
              <a:rPr lang="en-US" sz="2800" dirty="0" smtClean="0"/>
              <a:t> </a:t>
            </a:r>
            <a:r>
              <a:rPr lang="en-US" sz="2800" dirty="0"/>
              <a:t>hospitals were rated green and </a:t>
            </a:r>
            <a:r>
              <a:rPr lang="en-US" sz="2800" b="1" dirty="0" smtClean="0">
                <a:solidFill>
                  <a:srgbClr val="FF0000"/>
                </a:solidFill>
              </a:rPr>
              <a:t>20</a:t>
            </a:r>
            <a:r>
              <a:rPr lang="en-US" sz="2800" dirty="0" smtClean="0"/>
              <a:t> </a:t>
            </a:r>
            <a:r>
              <a:rPr lang="en-US" sz="2800" dirty="0"/>
              <a:t>were </a:t>
            </a:r>
            <a:r>
              <a:rPr lang="en-US" sz="2800" dirty="0" smtClean="0"/>
              <a:t>red.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49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Preoperative Care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3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740" y="616257"/>
            <a:ext cx="10293531" cy="57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93" y="1376515"/>
            <a:ext cx="8785046" cy="5112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32DBFE-9BF0-1840-8491-BDC6E6CC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935"/>
          </a:xfrm>
        </p:spPr>
        <p:txBody>
          <a:bodyPr>
            <a:normAutofit/>
          </a:bodyPr>
          <a:lstStyle/>
          <a:p>
            <a:r>
              <a:rPr lang="en-US" dirty="0"/>
              <a:t>CT Reported before Surgery: National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93418-2B99-8947-AB24-A923AE7936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3879FA-24F3-7A4D-AD66-0924E8C2865E}"/>
              </a:ext>
            </a:extLst>
          </p:cNvPr>
          <p:cNvSpPr txBox="1"/>
          <p:nvPr/>
        </p:nvSpPr>
        <p:spPr>
          <a:xfrm>
            <a:off x="7418614" y="2467086"/>
            <a:ext cx="4345203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Nationally: </a:t>
            </a:r>
          </a:p>
          <a:p>
            <a:r>
              <a:rPr lang="en-US" sz="2400" dirty="0" smtClean="0"/>
              <a:t>90.5% </a:t>
            </a:r>
            <a:r>
              <a:rPr lang="en-US" sz="2400" dirty="0"/>
              <a:t>patients have a preoperative CT </a:t>
            </a:r>
            <a:r>
              <a:rPr lang="en-US" sz="2400" dirty="0" smtClean="0"/>
              <a:t>scan</a:t>
            </a:r>
          </a:p>
          <a:p>
            <a:endParaRPr lang="en-US" sz="2400" dirty="0" smtClean="0"/>
          </a:p>
          <a:p>
            <a:r>
              <a:rPr lang="en-US" sz="2400" dirty="0" smtClean="0"/>
              <a:t>62.3% have a CT reported before surgery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35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67" y="1201457"/>
            <a:ext cx="9028010" cy="52541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32DBFE-9BF0-1840-8491-BDC6E6CC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935"/>
          </a:xfrm>
        </p:spPr>
        <p:txBody>
          <a:bodyPr>
            <a:normAutofit/>
          </a:bodyPr>
          <a:lstStyle/>
          <a:p>
            <a:r>
              <a:rPr lang="en-US" dirty="0"/>
              <a:t>CT </a:t>
            </a:r>
            <a:r>
              <a:rPr lang="en-US" dirty="0" smtClean="0"/>
              <a:t>reported </a:t>
            </a:r>
            <a:r>
              <a:rPr lang="en-US" dirty="0"/>
              <a:t>before Surgery: Local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93418-2B99-8947-AB24-A923AE7936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3879FA-24F3-7A4D-AD66-0924E8C2865E}"/>
              </a:ext>
            </a:extLst>
          </p:cNvPr>
          <p:cNvSpPr txBox="1"/>
          <p:nvPr/>
        </p:nvSpPr>
        <p:spPr>
          <a:xfrm>
            <a:off x="7418614" y="2118743"/>
            <a:ext cx="4345203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Nationally: </a:t>
            </a:r>
          </a:p>
          <a:p>
            <a:r>
              <a:rPr lang="en-US" sz="2400" dirty="0" smtClean="0"/>
              <a:t>90.5% </a:t>
            </a:r>
            <a:r>
              <a:rPr lang="en-US" sz="2400" dirty="0"/>
              <a:t>patients have a preoperative CT </a:t>
            </a:r>
            <a:r>
              <a:rPr lang="en-US" sz="2400" dirty="0" smtClean="0"/>
              <a:t>scan</a:t>
            </a:r>
          </a:p>
          <a:p>
            <a:endParaRPr lang="en-US" sz="2400" dirty="0" smtClean="0"/>
          </a:p>
          <a:p>
            <a:r>
              <a:rPr lang="en-US" sz="2400" dirty="0" smtClean="0"/>
              <a:t>62.3% have a CT reported before surgery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8F533-A5B2-A142-A782-ADFCDC3EFA1B}"/>
              </a:ext>
            </a:extLst>
          </p:cNvPr>
          <p:cNvSpPr txBox="1"/>
          <p:nvPr/>
        </p:nvSpPr>
        <p:spPr>
          <a:xfrm>
            <a:off x="7105265" y="4819981"/>
            <a:ext cx="4248535" cy="707886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Local results = XX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3F33B-AEFF-FF44-9DE1-5BA643538146}"/>
              </a:ext>
            </a:extLst>
          </p:cNvPr>
          <p:cNvSpPr txBox="1"/>
          <p:nvPr/>
        </p:nvSpPr>
        <p:spPr>
          <a:xfrm>
            <a:off x="7105265" y="5738419"/>
            <a:ext cx="4941033" cy="707886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Regional results = YY %</a:t>
            </a:r>
          </a:p>
        </p:txBody>
      </p:sp>
    </p:spTree>
    <p:extLst>
      <p:ext uri="{BB962C8B-B14F-4D97-AF65-F5344CB8AC3E}">
        <p14:creationId xmlns:p14="http://schemas.microsoft.com/office/powerpoint/2010/main" val="18550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4D1E-1FEE-B441-91D7-0A09577D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-58050"/>
            <a:ext cx="10515600" cy="1069051"/>
          </a:xfrm>
        </p:spPr>
        <p:txBody>
          <a:bodyPr/>
          <a:lstStyle/>
          <a:p>
            <a:r>
              <a:rPr lang="en-US" dirty="0"/>
              <a:t>CT Discrepancy Rates: National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06BD7-796D-644A-80DF-89F8F96F80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207" y="236075"/>
            <a:ext cx="2298700" cy="1600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852822"/>
            <a:ext cx="8469086" cy="15529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Accepted discrepancy rates from the Royal College of Radiologists’ standards should be less than 5% regardless of who reports the scan. For the purposes of NELA, a discrepancy is described as a difference between the CT report and the surgical findings that altered or delayed the diagnosis or surgical management.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2" y="2307771"/>
            <a:ext cx="9995914" cy="4419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4085B0-B560-894A-91A5-13BAB599AD94}"/>
              </a:ext>
            </a:extLst>
          </p:cNvPr>
          <p:cNvSpPr txBox="1"/>
          <p:nvPr/>
        </p:nvSpPr>
        <p:spPr>
          <a:xfrm>
            <a:off x="2985407" y="3348568"/>
            <a:ext cx="6629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Overall discrepancy rate = </a:t>
            </a:r>
            <a:r>
              <a:rPr lang="en-US" sz="4000" dirty="0" smtClean="0"/>
              <a:t>5.5%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42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1DC5-124A-9A47-B57D-2674E78F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417"/>
          </a:xfrm>
        </p:spPr>
        <p:txBody>
          <a:bodyPr/>
          <a:lstStyle/>
          <a:p>
            <a:r>
              <a:rPr lang="en-US" dirty="0"/>
              <a:t>Preop Risk Assessment: National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6D684-933A-AF40-9CA4-F6F07CFFC6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38" y="227807"/>
            <a:ext cx="22987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1938081"/>
            <a:ext cx="6707136" cy="4647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01" y="1036664"/>
            <a:ext cx="7911742" cy="10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01" y="1036664"/>
            <a:ext cx="7911742" cy="1050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1882515"/>
            <a:ext cx="6707136" cy="4647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FD1DC5-124A-9A47-B57D-2674E78F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417"/>
          </a:xfrm>
        </p:spPr>
        <p:txBody>
          <a:bodyPr/>
          <a:lstStyle/>
          <a:p>
            <a:r>
              <a:rPr lang="en-US" dirty="0"/>
              <a:t>Preop Risk Assessment: Local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6D684-933A-AF40-9CA4-F6F07CFFC6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38" y="227807"/>
            <a:ext cx="2298700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464E16-ACAA-7D49-8467-FB304823C4B9}"/>
              </a:ext>
            </a:extLst>
          </p:cNvPr>
          <p:cNvSpPr txBox="1"/>
          <p:nvPr/>
        </p:nvSpPr>
        <p:spPr>
          <a:xfrm>
            <a:off x="6751993" y="3283174"/>
            <a:ext cx="5302431" cy="22467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Local preoperative risk assessment = XX%</a:t>
            </a:r>
          </a:p>
          <a:p>
            <a:endParaRPr lang="en-US" sz="2800" dirty="0"/>
          </a:p>
          <a:p>
            <a:r>
              <a:rPr lang="en-US" sz="2800" dirty="0"/>
              <a:t>Regional preoperative risk assessment = YY%</a:t>
            </a:r>
          </a:p>
        </p:txBody>
      </p:sp>
    </p:spTree>
    <p:extLst>
      <p:ext uri="{BB962C8B-B14F-4D97-AF65-F5344CB8AC3E}">
        <p14:creationId xmlns:p14="http://schemas.microsoft.com/office/powerpoint/2010/main" val="31254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842F-C989-B146-A37D-AECBE403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596"/>
          </a:xfrm>
        </p:spPr>
        <p:txBody>
          <a:bodyPr/>
          <a:lstStyle/>
          <a:p>
            <a:r>
              <a:rPr lang="en-US" dirty="0"/>
              <a:t>Arrival to Theatre: National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7872E-381C-5F47-B82E-6349C3D3A2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1933" y="1200686"/>
            <a:ext cx="11638604" cy="5547776"/>
            <a:chOff x="421933" y="1200686"/>
            <a:chExt cx="11638604" cy="55477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9FECD5-1F7A-344B-A805-5E38EBC6C5C7}"/>
                </a:ext>
              </a:extLst>
            </p:cNvPr>
            <p:cNvSpPr txBox="1"/>
            <p:nvPr/>
          </p:nvSpPr>
          <p:spPr>
            <a:xfrm>
              <a:off x="8357419" y="2408903"/>
              <a:ext cx="3703118" cy="25545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National arrival in a timescale appropriate to surgery = </a:t>
              </a:r>
              <a:r>
                <a:rPr lang="en-US" sz="4000" dirty="0" smtClean="0"/>
                <a:t>83%</a:t>
              </a:r>
              <a:endParaRPr lang="en-US" sz="40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933" y="1200686"/>
              <a:ext cx="6676957" cy="137528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305" y="2644877"/>
              <a:ext cx="7747945" cy="4103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FA8C4E0-83E6-324A-BA0E-A1144361249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z="3600" i="1">
                <a:solidFill>
                  <a:srgbClr val="BFBFBF"/>
                </a:solidFill>
              </a:rPr>
              <a:t>INSTRUCTIONS FOR USE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2BAA7930-B282-004D-A17F-5C4E0432B2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92313" y="11969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400" i="1" dirty="0">
                <a:solidFill>
                  <a:srgbClr val="BFBFBF"/>
                </a:solidFill>
              </a:rPr>
              <a:t>This slide-set was designed to be modified for presentation of local NELA data to facilitate local QI work</a:t>
            </a:r>
          </a:p>
          <a:p>
            <a:r>
              <a:rPr lang="en-GB" altLang="en-US" sz="2400" i="1" dirty="0">
                <a:solidFill>
                  <a:srgbClr val="BFBFBF"/>
                </a:solidFill>
              </a:rPr>
              <a:t>Local NELA data is available to all with administrator privileges, via </a:t>
            </a:r>
            <a:r>
              <a:rPr lang="en-GB" altLang="en-US" sz="2400" i="1" dirty="0" err="1">
                <a:solidFill>
                  <a:srgbClr val="BFBFBF"/>
                </a:solidFill>
              </a:rPr>
              <a:t>data.nela.org.uk</a:t>
            </a:r>
            <a:endParaRPr lang="en-GB" altLang="en-US" sz="2400" i="1" dirty="0">
              <a:solidFill>
                <a:srgbClr val="BFBFBF"/>
              </a:solidFill>
            </a:endParaRPr>
          </a:p>
          <a:p>
            <a:r>
              <a:rPr lang="en-GB" altLang="en-US" sz="2400" i="1" dirty="0">
                <a:solidFill>
                  <a:srgbClr val="BFBFBF"/>
                </a:solidFill>
              </a:rPr>
              <a:t>Locations for entry of local NELA data in this slide-set can be identified by searching ‘xx’</a:t>
            </a:r>
          </a:p>
          <a:p>
            <a:r>
              <a:rPr lang="en-GB" altLang="en-US" sz="2400" i="1" dirty="0">
                <a:solidFill>
                  <a:srgbClr val="BFBFBF"/>
                </a:solidFill>
              </a:rPr>
              <a:t>Locations for AHSN regional data in this slide-set can be identified by searching for ‘</a:t>
            </a:r>
            <a:r>
              <a:rPr lang="en-GB" altLang="en-US" sz="2400" i="1" dirty="0" err="1">
                <a:solidFill>
                  <a:srgbClr val="BFBFBF"/>
                </a:solidFill>
              </a:rPr>
              <a:t>yy</a:t>
            </a:r>
            <a:r>
              <a:rPr lang="en-GB" altLang="en-US" sz="2400" i="1" dirty="0">
                <a:solidFill>
                  <a:srgbClr val="BFBFBF"/>
                </a:solidFill>
              </a:rPr>
              <a:t>’</a:t>
            </a:r>
          </a:p>
          <a:p>
            <a:r>
              <a:rPr lang="en-US" altLang="en-US" sz="2400" i="1" dirty="0" smtClean="0">
                <a:solidFill>
                  <a:srgbClr val="BFBFBF"/>
                </a:solidFill>
              </a:rPr>
              <a:t>Local and regional data can be found in the Year 6 Annual </a:t>
            </a:r>
            <a:r>
              <a:rPr lang="en-US" altLang="en-US" sz="2400" i="1" dirty="0">
                <a:solidFill>
                  <a:srgbClr val="BFBFBF"/>
                </a:solidFill>
              </a:rPr>
              <a:t>RAG table: </a:t>
            </a:r>
            <a:r>
              <a:rPr lang="en-US" altLang="en-US" sz="2400" i="1" dirty="0">
                <a:solidFill>
                  <a:srgbClr val="BFBFBF"/>
                </a:solidFill>
                <a:hlinkClick r:id="rId3"/>
              </a:rPr>
              <a:t>https://</a:t>
            </a:r>
            <a:r>
              <a:rPr lang="en-US" altLang="en-US" sz="2400" i="1" dirty="0" smtClean="0">
                <a:solidFill>
                  <a:srgbClr val="BFBFBF"/>
                </a:solidFill>
                <a:hlinkClick r:id="rId3"/>
              </a:rPr>
              <a:t>www.nela.org.uk/Sixth-Patient-Report#pt</a:t>
            </a:r>
            <a:r>
              <a:rPr lang="en-US" altLang="en-US" sz="2400" i="1" dirty="0" smtClean="0">
                <a:solidFill>
                  <a:srgbClr val="BFBFBF"/>
                </a:solidFill>
              </a:rPr>
              <a:t>. The </a:t>
            </a:r>
            <a:r>
              <a:rPr lang="en-US" altLang="en-US" sz="2400" i="1" dirty="0">
                <a:solidFill>
                  <a:srgbClr val="BFBFBF"/>
                </a:solidFill>
              </a:rPr>
              <a:t>relevant column in </a:t>
            </a:r>
            <a:r>
              <a:rPr lang="en-US" altLang="en-US" sz="2400" i="1" dirty="0" smtClean="0">
                <a:solidFill>
                  <a:srgbClr val="BFBFBF"/>
                </a:solidFill>
              </a:rPr>
              <a:t>this table for </a:t>
            </a:r>
            <a:r>
              <a:rPr lang="en-US" altLang="en-US" sz="2400" i="1" dirty="0">
                <a:solidFill>
                  <a:srgbClr val="BFBFBF"/>
                </a:solidFill>
              </a:rPr>
              <a:t>this data is shown in the notes part for each slide</a:t>
            </a:r>
          </a:p>
          <a:p>
            <a:r>
              <a:rPr lang="en-US" altLang="en-US" sz="2400" i="1" dirty="0">
                <a:solidFill>
                  <a:srgbClr val="BFBFBF"/>
                </a:solidFill>
              </a:rPr>
              <a:t>To view the notes part below each slide – click on ‘View’ tab and select ‘Normal’</a:t>
            </a:r>
            <a:endParaRPr lang="en-GB" altLang="en-US" sz="2400" i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82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21933" y="1200686"/>
            <a:ext cx="11607019" cy="5547776"/>
            <a:chOff x="421933" y="1200686"/>
            <a:chExt cx="11607019" cy="554777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9FECD5-1F7A-344B-A805-5E38EBC6C5C7}"/>
                </a:ext>
              </a:extLst>
            </p:cNvPr>
            <p:cNvSpPr txBox="1"/>
            <p:nvPr/>
          </p:nvSpPr>
          <p:spPr>
            <a:xfrm>
              <a:off x="8325834" y="2112627"/>
              <a:ext cx="3703118" cy="138499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National arrival in a timescale appropriate to surgery = </a:t>
              </a:r>
              <a:r>
                <a:rPr lang="en-US" sz="2800" dirty="0" smtClean="0"/>
                <a:t>83%</a:t>
              </a:r>
              <a:endParaRPr lang="en-US" sz="28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933" y="1200686"/>
              <a:ext cx="6676957" cy="137528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305" y="2644877"/>
              <a:ext cx="7747945" cy="410358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1C842F-C989-B146-A37D-AECBE403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596"/>
          </a:xfrm>
        </p:spPr>
        <p:txBody>
          <a:bodyPr/>
          <a:lstStyle/>
          <a:p>
            <a:r>
              <a:rPr lang="en-US" dirty="0"/>
              <a:t>Arrival to Theatre: local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7872E-381C-5F47-B82E-6349C3D3A2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3265EF-1199-F54E-92A4-C57696642ED9}"/>
              </a:ext>
            </a:extLst>
          </p:cNvPr>
          <p:cNvSpPr txBox="1"/>
          <p:nvPr/>
        </p:nvSpPr>
        <p:spPr>
          <a:xfrm>
            <a:off x="6941023" y="4073153"/>
            <a:ext cx="4822794" cy="22467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Local hospital arrival in a timescale appropriate to surgery = XX%</a:t>
            </a:r>
          </a:p>
          <a:p>
            <a:endParaRPr lang="en-US" sz="2800" dirty="0"/>
          </a:p>
          <a:p>
            <a:r>
              <a:rPr lang="en-US" sz="2800" dirty="0"/>
              <a:t>Regional = YY%</a:t>
            </a:r>
          </a:p>
        </p:txBody>
      </p:sp>
    </p:spTree>
    <p:extLst>
      <p:ext uri="{BB962C8B-B14F-4D97-AF65-F5344CB8AC3E}">
        <p14:creationId xmlns:p14="http://schemas.microsoft.com/office/powerpoint/2010/main" val="3179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62" y="1383173"/>
            <a:ext cx="9552758" cy="4779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32DBFE-9BF0-1840-8491-BDC6E6CC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646"/>
          </a:xfrm>
        </p:spPr>
        <p:txBody>
          <a:bodyPr/>
          <a:lstStyle/>
          <a:p>
            <a:r>
              <a:rPr lang="en-US" dirty="0"/>
              <a:t>Preop Consultant Input: National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93418-2B99-8947-AB24-A923AE7936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DBFE-9BF0-1840-8491-BDC6E6CC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646"/>
          </a:xfrm>
        </p:spPr>
        <p:txBody>
          <a:bodyPr/>
          <a:lstStyle/>
          <a:p>
            <a:r>
              <a:rPr lang="en-US" dirty="0"/>
              <a:t>Preop Consultant Input: Local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93418-2B99-8947-AB24-A923AE7936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E9414B-59CE-5646-945A-603AD07DC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321926"/>
            <a:ext cx="10515600" cy="3358736"/>
          </a:xfr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719C43A-079C-0B4F-BF5A-193ED9D254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474334"/>
              </p:ext>
            </p:extLst>
          </p:nvPr>
        </p:nvGraphicFramePr>
        <p:xfrm>
          <a:off x="502104" y="2198259"/>
          <a:ext cx="1095919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596">
                  <a:extLst>
                    <a:ext uri="{9D8B030D-6E8A-4147-A177-3AD203B41FA5}">
                      <a16:colId xmlns:a16="http://schemas.microsoft.com/office/drawing/2014/main" val="889177227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721795161"/>
                    </a:ext>
                  </a:extLst>
                </a:gridCol>
                <a:gridCol w="2739798">
                  <a:extLst>
                    <a:ext uri="{9D8B030D-6E8A-4147-A177-3AD203B41FA5}">
                      <a16:colId xmlns:a16="http://schemas.microsoft.com/office/drawing/2014/main" val="2580316466"/>
                    </a:ext>
                  </a:extLst>
                </a:gridCol>
                <a:gridCol w="2739798">
                  <a:extLst>
                    <a:ext uri="{9D8B030D-6E8A-4147-A177-3AD203B41FA5}">
                      <a16:colId xmlns:a16="http://schemas.microsoft.com/office/drawing/2014/main" val="3330140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Regional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39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Surgeon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96.9%</a:t>
                      </a:r>
                      <a:endParaRPr lang="en-US" sz="4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YY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27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/>
                        <a:t>Anaesthetist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93.9%</a:t>
                      </a:r>
                      <a:endParaRPr lang="en-US" sz="4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9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91.4%</a:t>
                      </a:r>
                      <a:endParaRPr lang="en-US" sz="4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YY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77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Intensivist (risk&gt;10%)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76.9%</a:t>
                      </a:r>
                      <a:endParaRPr lang="en-US" sz="4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09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3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4580-8FCD-4741-B3F2-BDAB113C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assessments performed according to predicted risk </a:t>
            </a:r>
            <a:r>
              <a:rPr lang="en-US" dirty="0"/>
              <a:t>category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80" y="1690688"/>
            <a:ext cx="8574659" cy="510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29" y="1837521"/>
            <a:ext cx="11363325" cy="2838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D8008C-3C2B-FE43-B366-B4616F3C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Antibiotics in Suspected Sepsis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A530E-959B-1241-A928-521688C1B6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60FB06-F17C-6D43-84EA-A387540F37A3}"/>
              </a:ext>
            </a:extLst>
          </p:cNvPr>
          <p:cNvSpPr txBox="1"/>
          <p:nvPr/>
        </p:nvSpPr>
        <p:spPr>
          <a:xfrm>
            <a:off x="2444657" y="4566640"/>
            <a:ext cx="7044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Only 20.3% of suspected sepsis cases received antibiotics within one hour from admission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FCD38-F099-5F4D-B010-835402AE487E}"/>
              </a:ext>
            </a:extLst>
          </p:cNvPr>
          <p:cNvSpPr txBox="1"/>
          <p:nvPr/>
        </p:nvSpPr>
        <p:spPr>
          <a:xfrm>
            <a:off x="1886275" y="5535216"/>
            <a:ext cx="8161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Antibiotics were administered on average 24.2 hours after admission in those with suspected sepsis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04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Intraoperative Care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5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823E-62F9-6F4F-839E-96C5A836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3" y="365126"/>
            <a:ext cx="11164747" cy="769193"/>
          </a:xfrm>
        </p:spPr>
        <p:txBody>
          <a:bodyPr/>
          <a:lstStyle/>
          <a:p>
            <a:r>
              <a:rPr lang="en-US" dirty="0"/>
              <a:t>Indications for Emergency Laparotomy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3" y="1494502"/>
            <a:ext cx="5699916" cy="4949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232" y="1946788"/>
            <a:ext cx="6413762" cy="36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4E64-3157-7640-8749-A7CFD518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Mortality by Intra-abdominal Surgical Findings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914" y="1443904"/>
            <a:ext cx="5814485" cy="49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DFBD-2CD5-6149-850F-FFF75A87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findings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45" y="1543204"/>
            <a:ext cx="8065226" cy="46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92" y="1843218"/>
            <a:ext cx="11505326" cy="3977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3B246-7936-EC40-99B8-6656EBC3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651"/>
            <a:ext cx="10515600" cy="838642"/>
          </a:xfrm>
        </p:spPr>
        <p:txBody>
          <a:bodyPr/>
          <a:lstStyle/>
          <a:p>
            <a:r>
              <a:rPr lang="en-US" dirty="0"/>
              <a:t>Consultant Presence In Theatres: National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E8308-801F-804A-BCA8-52D637184A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E483-EE6F-FE4A-B93F-7D3B0F7C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RAG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CAA06-2D01-2A41-B818-4752733AD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NELA uses the following key to allocate a RAG rating for the proportion of patients for which each process of care was met:</a:t>
            </a:r>
          </a:p>
          <a:p>
            <a:pPr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Green 85–100% - this has increased from 80% for ALL metrics this year*</a:t>
            </a:r>
          </a:p>
          <a:p>
            <a:pPr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Amber 55–84% </a:t>
            </a:r>
          </a:p>
          <a:p>
            <a:pPr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Red 0–54% </a:t>
            </a:r>
          </a:p>
          <a:p>
            <a:pPr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Grey Data unavailable</a:t>
            </a:r>
          </a:p>
          <a:p>
            <a:pPr marL="0" indent="0">
              <a:buNone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*This means there may appear to have been a fall in the quality of care by RAG rating although in some cases the number may have been improved from last year.</a:t>
            </a:r>
          </a:p>
          <a:p>
            <a:pPr marL="0" indent="0">
              <a:buNone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In the subsequent tables, it is helpful to “fill” the cell with the relevant colour to show the level of achievement.</a:t>
            </a:r>
          </a:p>
        </p:txBody>
      </p:sp>
    </p:spTree>
    <p:extLst>
      <p:ext uri="{BB962C8B-B14F-4D97-AF65-F5344CB8AC3E}">
        <p14:creationId xmlns:p14="http://schemas.microsoft.com/office/powerpoint/2010/main" val="24219786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2" y="1843218"/>
            <a:ext cx="11505326" cy="3977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3B246-7936-EC40-99B8-6656EBC3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651"/>
            <a:ext cx="10515600" cy="838642"/>
          </a:xfrm>
        </p:spPr>
        <p:txBody>
          <a:bodyPr/>
          <a:lstStyle/>
          <a:p>
            <a:r>
              <a:rPr lang="en-US" dirty="0"/>
              <a:t>Consultant Presence In Theatres: local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E8308-801F-804A-BCA8-52D637184A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7BF1844-2EA1-8544-AB8D-7C489A420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097827"/>
              </p:ext>
            </p:extLst>
          </p:nvPr>
        </p:nvGraphicFramePr>
        <p:xfrm>
          <a:off x="1399869" y="2438528"/>
          <a:ext cx="941069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322">
                  <a:extLst>
                    <a:ext uri="{9D8B030D-6E8A-4147-A177-3AD203B41FA5}">
                      <a16:colId xmlns:a16="http://schemas.microsoft.com/office/drawing/2014/main" val="332166642"/>
                    </a:ext>
                  </a:extLst>
                </a:gridCol>
                <a:gridCol w="2121678">
                  <a:extLst>
                    <a:ext uri="{9D8B030D-6E8A-4147-A177-3AD203B41FA5}">
                      <a16:colId xmlns:a16="http://schemas.microsoft.com/office/drawing/2014/main" val="2955776087"/>
                    </a:ext>
                  </a:extLst>
                </a:gridCol>
                <a:gridCol w="1724024">
                  <a:extLst>
                    <a:ext uri="{9D8B030D-6E8A-4147-A177-3AD203B41FA5}">
                      <a16:colId xmlns:a16="http://schemas.microsoft.com/office/drawing/2014/main" val="4245507404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906210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Regional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39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Surgeon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94.8%</a:t>
                      </a:r>
                      <a:endParaRPr lang="en-US" sz="4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yy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14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/>
                        <a:t>Anaesthetist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92.3%</a:t>
                      </a:r>
                      <a:endParaRPr lang="en-US" sz="4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yy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34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88.5%</a:t>
                      </a:r>
                      <a:endParaRPr lang="en-US" sz="4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431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1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Postoperative Care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7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4A0F-E8BE-CD40-893C-B432CABD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614"/>
          </a:xfrm>
        </p:spPr>
        <p:txBody>
          <a:bodyPr/>
          <a:lstStyle/>
          <a:p>
            <a:r>
              <a:rPr lang="en-US" dirty="0"/>
              <a:t>Post op Critical Care: National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1E4AF-E024-2540-9815-9D8685CD89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8825" y="1076436"/>
            <a:ext cx="11454992" cy="5620385"/>
            <a:chOff x="308825" y="918067"/>
            <a:chExt cx="11454992" cy="56203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825" y="918067"/>
              <a:ext cx="8205910" cy="56203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4261" y="2635045"/>
              <a:ext cx="5999556" cy="337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45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8825" y="918067"/>
            <a:ext cx="11454992" cy="5620385"/>
            <a:chOff x="308825" y="918067"/>
            <a:chExt cx="11454992" cy="56203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825" y="918067"/>
              <a:ext cx="8205910" cy="56203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4261" y="2635045"/>
              <a:ext cx="5999556" cy="337046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A54A0F-E8BE-CD40-893C-B432CABD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614"/>
          </a:xfrm>
        </p:spPr>
        <p:txBody>
          <a:bodyPr/>
          <a:lstStyle/>
          <a:p>
            <a:r>
              <a:rPr lang="en-US" dirty="0"/>
              <a:t>Post op Critical Care: Local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1E4AF-E024-2540-9815-9D8685CD89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F9E3AF-5776-2340-9ED0-4DBBFB928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542689"/>
              </p:ext>
            </p:extLst>
          </p:nvPr>
        </p:nvGraphicFramePr>
        <p:xfrm>
          <a:off x="2103120" y="3001119"/>
          <a:ext cx="816704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762">
                  <a:extLst>
                    <a:ext uri="{9D8B030D-6E8A-4147-A177-3AD203B41FA5}">
                      <a16:colId xmlns:a16="http://schemas.microsoft.com/office/drawing/2014/main" val="2541159716"/>
                    </a:ext>
                  </a:extLst>
                </a:gridCol>
                <a:gridCol w="2041762">
                  <a:extLst>
                    <a:ext uri="{9D8B030D-6E8A-4147-A177-3AD203B41FA5}">
                      <a16:colId xmlns:a16="http://schemas.microsoft.com/office/drawing/2014/main" val="895539851"/>
                    </a:ext>
                  </a:extLst>
                </a:gridCol>
                <a:gridCol w="2041762">
                  <a:extLst>
                    <a:ext uri="{9D8B030D-6E8A-4147-A177-3AD203B41FA5}">
                      <a16:colId xmlns:a16="http://schemas.microsoft.com/office/drawing/2014/main" val="1154938817"/>
                    </a:ext>
                  </a:extLst>
                </a:gridCol>
                <a:gridCol w="2041762">
                  <a:extLst>
                    <a:ext uri="{9D8B030D-6E8A-4147-A177-3AD203B41FA5}">
                      <a16:colId xmlns:a16="http://schemas.microsoft.com/office/drawing/2014/main" val="1092458025"/>
                    </a:ext>
                  </a:extLst>
                </a:gridCol>
              </a:tblGrid>
              <a:tr h="41483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Regional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67883"/>
                  </a:ext>
                </a:extLst>
              </a:tr>
              <a:tr h="756458">
                <a:tc>
                  <a:txBody>
                    <a:bodyPr/>
                    <a:lstStyle/>
                    <a:p>
                      <a:r>
                        <a:rPr lang="en-US" sz="2800" dirty="0"/>
                        <a:t>Admission if risk &gt;5%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85.2%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69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7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5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F4957-19C4-0A45-B409-AF93EF489F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076" y="365125"/>
            <a:ext cx="2298700" cy="1600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B66DF7E-09BD-4642-86A5-607ACC4F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/>
          <a:lstStyle/>
          <a:p>
            <a:r>
              <a:rPr lang="en-US" dirty="0"/>
              <a:t>Mortality: National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25" y="1337186"/>
            <a:ext cx="8917388" cy="53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25" y="1347018"/>
            <a:ext cx="8917388" cy="53953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FF4957-19C4-0A45-B409-AF93EF489F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076" y="365125"/>
            <a:ext cx="2298700" cy="1600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B66DF7E-09BD-4642-86A5-607ACC4F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/>
          <a:lstStyle/>
          <a:p>
            <a:r>
              <a:rPr lang="en-US" dirty="0"/>
              <a:t>Mortality: Local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1500A-E8E9-234D-9F7E-853993FE90ED}"/>
              </a:ext>
            </a:extLst>
          </p:cNvPr>
          <p:cNvSpPr txBox="1"/>
          <p:nvPr/>
        </p:nvSpPr>
        <p:spPr>
          <a:xfrm>
            <a:off x="1509561" y="4429234"/>
            <a:ext cx="5009321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Local 30 day risk adjusted mortality = XX %</a:t>
            </a:r>
          </a:p>
        </p:txBody>
      </p:sp>
    </p:spTree>
    <p:extLst>
      <p:ext uri="{BB962C8B-B14F-4D97-AF65-F5344CB8AC3E}">
        <p14:creationId xmlns:p14="http://schemas.microsoft.com/office/powerpoint/2010/main" val="14544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4E64-3157-7640-8749-A7CFD518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Funnel Plot of risk adjusted ONS 30-day mortality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457" y="1523431"/>
            <a:ext cx="7757653" cy="53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D253A-31F1-DE45-8CD9-C373BB22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Hospitals with the lowest 30-day mortality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4" y="1690688"/>
            <a:ext cx="11609131" cy="238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1267991"/>
            <a:ext cx="8178595" cy="5447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FF4957-19C4-0A45-B409-AF93EF489F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076" y="365125"/>
            <a:ext cx="2298700" cy="1600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B66DF7E-09BD-4642-86A5-607ACC4F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012"/>
          </a:xfrm>
        </p:spPr>
        <p:txBody>
          <a:bodyPr/>
          <a:lstStyle/>
          <a:p>
            <a:r>
              <a:rPr lang="en-US" dirty="0"/>
              <a:t>Length of Stay: National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0BB12-45C9-E449-8C02-30447BCF21C9}"/>
              </a:ext>
            </a:extLst>
          </p:cNvPr>
          <p:cNvSpPr txBox="1"/>
          <p:nvPr/>
        </p:nvSpPr>
        <p:spPr>
          <a:xfrm>
            <a:off x="8436077" y="2644877"/>
            <a:ext cx="3153735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National </a:t>
            </a:r>
            <a:r>
              <a:rPr lang="en-US" sz="3600" dirty="0" err="1"/>
              <a:t>LoS</a:t>
            </a:r>
            <a:r>
              <a:rPr lang="en-US" sz="3600" dirty="0"/>
              <a:t> = </a:t>
            </a:r>
            <a:r>
              <a:rPr lang="en-US" sz="3600" dirty="0" smtClean="0"/>
              <a:t>15.4 </a:t>
            </a:r>
            <a:r>
              <a:rPr lang="en-US" sz="3600" dirty="0"/>
              <a:t>days </a:t>
            </a:r>
          </a:p>
        </p:txBody>
      </p:sp>
    </p:spTree>
    <p:extLst>
      <p:ext uri="{BB962C8B-B14F-4D97-AF65-F5344CB8AC3E}">
        <p14:creationId xmlns:p14="http://schemas.microsoft.com/office/powerpoint/2010/main" val="7857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D836-971E-9D46-B478-56789250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Index of slides (search xx or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yy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to find where your local/regional data needs to be inputted)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C0FC-4392-3B43-A120-D301CF651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Introduction: 2-8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Preoperative care: 9-21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Intraoperative care: 22-27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Postoperative care: 28-30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Outcomes: 31-39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Care of the older patient: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40-46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NELA Recommendations: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47-48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NELA Impact and Communications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49-51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1215603"/>
            <a:ext cx="8257253" cy="54995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FF4957-19C4-0A45-B409-AF93EF489F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076" y="365125"/>
            <a:ext cx="2298700" cy="1600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B66DF7E-09BD-4642-86A5-607ACC4F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012"/>
          </a:xfrm>
        </p:spPr>
        <p:txBody>
          <a:bodyPr/>
          <a:lstStyle/>
          <a:p>
            <a:r>
              <a:rPr lang="en-US" dirty="0"/>
              <a:t>Length of Stay: Local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0BB12-45C9-E449-8C02-30447BCF21C9}"/>
              </a:ext>
            </a:extLst>
          </p:cNvPr>
          <p:cNvSpPr txBox="1"/>
          <p:nvPr/>
        </p:nvSpPr>
        <p:spPr>
          <a:xfrm>
            <a:off x="6580491" y="3793903"/>
            <a:ext cx="5009321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National </a:t>
            </a:r>
            <a:r>
              <a:rPr lang="en-US" sz="3600" dirty="0" err="1"/>
              <a:t>LoS</a:t>
            </a:r>
            <a:r>
              <a:rPr lang="en-US" sz="3600" dirty="0"/>
              <a:t> = </a:t>
            </a:r>
            <a:r>
              <a:rPr lang="en-US" sz="3600" dirty="0" smtClean="0"/>
              <a:t>15.4 </a:t>
            </a:r>
            <a:r>
              <a:rPr lang="en-US" sz="3600" dirty="0"/>
              <a:t>days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0C798-0F23-B046-9628-0C0A08975CC1}"/>
              </a:ext>
            </a:extLst>
          </p:cNvPr>
          <p:cNvSpPr txBox="1"/>
          <p:nvPr/>
        </p:nvSpPr>
        <p:spPr>
          <a:xfrm>
            <a:off x="6580491" y="5325951"/>
            <a:ext cx="5009321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Local </a:t>
            </a:r>
            <a:r>
              <a:rPr lang="en-US" sz="3600" dirty="0" err="1"/>
              <a:t>LoS</a:t>
            </a:r>
            <a:r>
              <a:rPr lang="en-US" sz="3600" dirty="0"/>
              <a:t> = XX days </a:t>
            </a:r>
          </a:p>
        </p:txBody>
      </p:sp>
    </p:spTree>
    <p:extLst>
      <p:ext uri="{BB962C8B-B14F-4D97-AF65-F5344CB8AC3E}">
        <p14:creationId xmlns:p14="http://schemas.microsoft.com/office/powerpoint/2010/main" val="16937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3CEA-4432-814E-805C-C191FC5A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Unplanned </a:t>
            </a:r>
            <a:r>
              <a:rPr lang="en-US" dirty="0" smtClean="0"/>
              <a:t>Events - Return </a:t>
            </a:r>
            <a:r>
              <a:rPr lang="en-US" dirty="0"/>
              <a:t>to theatre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EA433C-657D-3E4A-AA61-C2CBD6D03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926" y="365125"/>
            <a:ext cx="22987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21" y="1461052"/>
            <a:ext cx="6897265" cy="2760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174" y="4396539"/>
            <a:ext cx="7286826" cy="18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380C-A57C-4B46-97D3-F63D2AEA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Unplanned admission to critical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976437"/>
            <a:ext cx="111633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Care of the Older Patient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0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2958-CF2F-E247-9538-C62045A1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Geriatric and frailty - National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4350" y="1282666"/>
            <a:ext cx="8570656" cy="5515266"/>
            <a:chOff x="514350" y="1282666"/>
            <a:chExt cx="8570656" cy="55152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4248" y="1282666"/>
              <a:ext cx="5051606" cy="23257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350" y="3689972"/>
              <a:ext cx="8570656" cy="3107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7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4350" y="1282666"/>
            <a:ext cx="8570656" cy="5515266"/>
            <a:chOff x="514350" y="1282666"/>
            <a:chExt cx="8570656" cy="55152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4248" y="1282666"/>
              <a:ext cx="5051606" cy="232577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350" y="3689972"/>
              <a:ext cx="8570656" cy="310796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B92958-CF2F-E247-9538-C62045A1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Geriatric and frailty - Local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D64CF-164A-7947-9801-BA215D8D4A83}"/>
              </a:ext>
            </a:extLst>
          </p:cNvPr>
          <p:cNvSpPr txBox="1"/>
          <p:nvPr/>
        </p:nvSpPr>
        <p:spPr>
          <a:xfrm>
            <a:off x="3392722" y="3498911"/>
            <a:ext cx="4193411" cy="22467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Local geriatric reviews (proportion of patients) = XX%</a:t>
            </a:r>
          </a:p>
          <a:p>
            <a:endParaRPr lang="en-US" sz="2800" dirty="0"/>
          </a:p>
          <a:p>
            <a:r>
              <a:rPr lang="en-US" sz="2800" dirty="0"/>
              <a:t>Regional = YY%</a:t>
            </a:r>
          </a:p>
        </p:txBody>
      </p:sp>
    </p:spTree>
    <p:extLst>
      <p:ext uri="{BB962C8B-B14F-4D97-AF65-F5344CB8AC3E}">
        <p14:creationId xmlns:p14="http://schemas.microsoft.com/office/powerpoint/2010/main" val="12143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6064-49D2-B145-816B-84000A90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frailty - National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7212" y="1459476"/>
            <a:ext cx="11077575" cy="5121376"/>
            <a:chOff x="557212" y="1459476"/>
            <a:chExt cx="11077575" cy="51213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212" y="1459476"/>
              <a:ext cx="11077575" cy="2857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5938" y="2612749"/>
              <a:ext cx="4887861" cy="3968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27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6064-49D2-B145-816B-84000A90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frailty - National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7212" y="1459476"/>
            <a:ext cx="11077575" cy="5121376"/>
            <a:chOff x="557212" y="1459476"/>
            <a:chExt cx="11077575" cy="51213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212" y="1459476"/>
              <a:ext cx="11077575" cy="2857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5938" y="2612749"/>
              <a:ext cx="4887861" cy="396810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265714" y="2307771"/>
            <a:ext cx="5638800" cy="2923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Local assessment of frailty in those aged over 65: </a:t>
            </a:r>
          </a:p>
          <a:p>
            <a:endParaRPr lang="en-GB" sz="2800" b="1" dirty="0"/>
          </a:p>
          <a:p>
            <a:r>
              <a:rPr lang="en-GB" sz="2800" b="1" dirty="0" smtClean="0"/>
              <a:t>XX%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2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969F-3055-CB4E-8117-63F6E7DF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Mortality – </a:t>
            </a:r>
            <a:r>
              <a:rPr lang="en-US" dirty="0"/>
              <a:t>National (patients over 65)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362194"/>
            <a:ext cx="8272616" cy="47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969F-3055-CB4E-8117-63F6E7DF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LoS</a:t>
            </a:r>
            <a:r>
              <a:rPr lang="en-US" dirty="0" smtClean="0"/>
              <a:t> – </a:t>
            </a:r>
            <a:r>
              <a:rPr lang="en-US" dirty="0"/>
              <a:t>National (patients over 65)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80" y="1440862"/>
            <a:ext cx="8446367" cy="51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2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NELA Recommendations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BF3C-E801-5B4F-82CD-E2962465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14116"/>
            <a:ext cx="11214652" cy="711615"/>
          </a:xfrm>
        </p:spPr>
        <p:txBody>
          <a:bodyPr>
            <a:normAutofit/>
          </a:bodyPr>
          <a:lstStyle/>
          <a:p>
            <a:r>
              <a:rPr lang="en-US" sz="3200" dirty="0"/>
              <a:t>The Recommendations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7" y="1038015"/>
            <a:ext cx="6407931" cy="4954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148" y="1157405"/>
            <a:ext cx="5571378" cy="29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NELA Impact and Communications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1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DF20-E781-B544-8868-26718A6F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NELA Impact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526582"/>
            <a:ext cx="8049247" cy="51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86B6A-9269-A843-A244-31F608AE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with teams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1C9833-E80F-C145-B8BF-9D1E600BE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7344952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132203-F718-FF46-BA01-CBA13B9C5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200" y="2672293"/>
            <a:ext cx="3369733" cy="33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Thank 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5333"/>
            <a:ext cx="3764827" cy="443835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BB97EE-0158-DD4D-9E93-AF41070280C7}"/>
              </a:ext>
            </a:extLst>
          </p:cNvPr>
          <p:cNvSpPr/>
          <p:nvPr/>
        </p:nvSpPr>
        <p:spPr>
          <a:xfrm>
            <a:off x="5667817" y="325967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To everyone involved in caring for patients undergoing emergency laparotomy</a:t>
            </a:r>
          </a:p>
          <a:p>
            <a:endParaRPr lang="en-US" sz="2400" dirty="0"/>
          </a:p>
          <a:p>
            <a:r>
              <a:rPr lang="en-US" sz="2400" dirty="0"/>
              <a:t>To everyone involved in collecting the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AF0AA-6299-754E-A220-EEE43A54E4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16" y="66534"/>
            <a:ext cx="10515600" cy="1325563"/>
          </a:xfrm>
        </p:spPr>
        <p:txBody>
          <a:bodyPr/>
          <a:lstStyle/>
          <a:p>
            <a:r>
              <a:rPr lang="en-US" dirty="0" smtClean="0"/>
              <a:t>6th </a:t>
            </a:r>
            <a:r>
              <a:rPr lang="en-US" dirty="0"/>
              <a:t>NELA </a:t>
            </a:r>
            <a:r>
              <a:rPr lang="en-US" dirty="0" smtClean="0"/>
              <a:t>report: 24,823 </a:t>
            </a:r>
            <a:r>
              <a:rPr lang="en-US" dirty="0"/>
              <a:t>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" y="1392097"/>
            <a:ext cx="7616190" cy="1603375"/>
          </a:xfrm>
        </p:spPr>
        <p:txBody>
          <a:bodyPr>
            <a:normAutofit/>
          </a:bodyPr>
          <a:lstStyle/>
          <a:p>
            <a:r>
              <a:rPr lang="en-US" dirty="0" smtClean="0"/>
              <a:t>6th </a:t>
            </a:r>
            <a:r>
              <a:rPr lang="en-US" dirty="0"/>
              <a:t>Report published </a:t>
            </a:r>
            <a:r>
              <a:rPr lang="en-US" dirty="0" smtClean="0"/>
              <a:t>November 2020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95C08-0211-5048-9710-94303262C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510" y="3207380"/>
            <a:ext cx="1868410" cy="276012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2078B-F09F-824D-9CC3-2EF05332F2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484" y="3425038"/>
            <a:ext cx="1863869" cy="2792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646" y="3604764"/>
            <a:ext cx="1594747" cy="2610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686" y="3741932"/>
            <a:ext cx="1628681" cy="2475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41" y="3993148"/>
            <a:ext cx="1435726" cy="2222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65" y="4359446"/>
            <a:ext cx="1201514" cy="1856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1772" y="1075953"/>
            <a:ext cx="3925082" cy="55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5" y="338137"/>
            <a:ext cx="569595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820" y="0"/>
            <a:ext cx="5368306" cy="68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9974-33D8-854B-A41E-53C5C5E0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NELA report – the key standards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01092-B56F-114C-8291-98409CC26B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19" y="1339405"/>
            <a:ext cx="8850313" cy="50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1496</Words>
  <Application>Microsoft Office PowerPoint</Application>
  <PresentationFormat>Widescreen</PresentationFormat>
  <Paragraphs>236</Paragraphs>
  <Slides>55</Slides>
  <Notes>29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National Emergency Laparotomy Audit</vt:lpstr>
      <vt:lpstr>INSTRUCTIONS FOR USE</vt:lpstr>
      <vt:lpstr>RAG ratings</vt:lpstr>
      <vt:lpstr>Index of slides (search xx or yy to find where your local/regional data needs to be inputted)</vt:lpstr>
      <vt:lpstr>Introduction</vt:lpstr>
      <vt:lpstr>6th NELA report: 24,823 patients</vt:lpstr>
      <vt:lpstr>PowerPoint Presentation</vt:lpstr>
      <vt:lpstr>PowerPoint Presentation</vt:lpstr>
      <vt:lpstr>6th NELA report – the key standards</vt:lpstr>
      <vt:lpstr>Case Ascertainment: National</vt:lpstr>
      <vt:lpstr>Case Ascertainment: Local</vt:lpstr>
      <vt:lpstr>Preoperative Care</vt:lpstr>
      <vt:lpstr>PowerPoint Presentation</vt:lpstr>
      <vt:lpstr>CT Reported before Surgery: National</vt:lpstr>
      <vt:lpstr>CT reported before Surgery: Local</vt:lpstr>
      <vt:lpstr>CT Discrepancy Rates: National</vt:lpstr>
      <vt:lpstr>Preop Risk Assessment: National</vt:lpstr>
      <vt:lpstr>Preop Risk Assessment: Local</vt:lpstr>
      <vt:lpstr>Arrival to Theatre: National</vt:lpstr>
      <vt:lpstr>Arrival to Theatre: local</vt:lpstr>
      <vt:lpstr>Preop Consultant Input: National</vt:lpstr>
      <vt:lpstr>Preop Consultant Input: Local</vt:lpstr>
      <vt:lpstr>Risk assessments performed according to predicted risk category</vt:lpstr>
      <vt:lpstr>Antibiotics in Suspected Sepsis</vt:lpstr>
      <vt:lpstr>Intraoperative Care</vt:lpstr>
      <vt:lpstr>Indications for Emergency Laparotomy</vt:lpstr>
      <vt:lpstr>Mortality by Intra-abdominal Surgical Findings</vt:lpstr>
      <vt:lpstr>Surgical findings</vt:lpstr>
      <vt:lpstr>Consultant Presence In Theatres: National</vt:lpstr>
      <vt:lpstr>Consultant Presence In Theatres: local</vt:lpstr>
      <vt:lpstr>Postoperative Care</vt:lpstr>
      <vt:lpstr>Post op Critical Care: National</vt:lpstr>
      <vt:lpstr>Post op Critical Care: Local</vt:lpstr>
      <vt:lpstr>Outcomes</vt:lpstr>
      <vt:lpstr>Mortality: National</vt:lpstr>
      <vt:lpstr>Mortality: Local</vt:lpstr>
      <vt:lpstr>Funnel Plot of risk adjusted ONS 30-day mortality </vt:lpstr>
      <vt:lpstr>Hospitals with the lowest 30-day mortality</vt:lpstr>
      <vt:lpstr>Length of Stay: National</vt:lpstr>
      <vt:lpstr>Length of Stay: Local</vt:lpstr>
      <vt:lpstr>Unplanned Events - Return to theatre</vt:lpstr>
      <vt:lpstr>Unplanned admission to critical care</vt:lpstr>
      <vt:lpstr>Care of the Older Patient</vt:lpstr>
      <vt:lpstr>Geriatric and frailty - National</vt:lpstr>
      <vt:lpstr>Geriatric and frailty - Local</vt:lpstr>
      <vt:lpstr>Assessment of frailty - National</vt:lpstr>
      <vt:lpstr>Assessment of frailty - National</vt:lpstr>
      <vt:lpstr>Mortality – National (patients over 65)</vt:lpstr>
      <vt:lpstr>LoS – National (patients over 65)</vt:lpstr>
      <vt:lpstr>NELA Recommendations</vt:lpstr>
      <vt:lpstr>The Recommendations</vt:lpstr>
      <vt:lpstr>NELA Impact and Communications </vt:lpstr>
      <vt:lpstr>NELA Impact</vt:lpstr>
      <vt:lpstr>Sharing data with teams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Emergency Laparotomy Audit</dc:title>
  <dc:creator>Microsoft Office User</dc:creator>
  <cp:lastModifiedBy>Christine Taylor</cp:lastModifiedBy>
  <cp:revision>149</cp:revision>
  <dcterms:created xsi:type="dcterms:W3CDTF">2018-09-17T20:13:25Z</dcterms:created>
  <dcterms:modified xsi:type="dcterms:W3CDTF">2021-02-02T13:19:11Z</dcterms:modified>
</cp:coreProperties>
</file>